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7" r:id="rId1"/>
  </p:sldMasterIdLst>
  <p:notesMasterIdLst>
    <p:notesMasterId r:id="rId40"/>
  </p:notesMasterIdLst>
  <p:sldIdLst>
    <p:sldId id="256" r:id="rId2"/>
    <p:sldId id="257" r:id="rId3"/>
    <p:sldId id="265" r:id="rId4"/>
    <p:sldId id="264" r:id="rId5"/>
    <p:sldId id="259" r:id="rId6"/>
    <p:sldId id="270" r:id="rId7"/>
    <p:sldId id="271" r:id="rId8"/>
    <p:sldId id="272" r:id="rId9"/>
    <p:sldId id="274" r:id="rId10"/>
    <p:sldId id="260" r:id="rId11"/>
    <p:sldId id="275" r:id="rId12"/>
    <p:sldId id="276" r:id="rId13"/>
    <p:sldId id="277" r:id="rId14"/>
    <p:sldId id="279" r:id="rId15"/>
    <p:sldId id="261" r:id="rId16"/>
    <p:sldId id="287" r:id="rId17"/>
    <p:sldId id="290" r:id="rId18"/>
    <p:sldId id="291" r:id="rId19"/>
    <p:sldId id="289" r:id="rId20"/>
    <p:sldId id="295" r:id="rId21"/>
    <p:sldId id="296" r:id="rId22"/>
    <p:sldId id="280" r:id="rId23"/>
    <p:sldId id="292" r:id="rId24"/>
    <p:sldId id="297" r:id="rId25"/>
    <p:sldId id="298" r:id="rId26"/>
    <p:sldId id="281" r:id="rId27"/>
    <p:sldId id="293" r:id="rId28"/>
    <p:sldId id="299" r:id="rId29"/>
    <p:sldId id="300" r:id="rId30"/>
    <p:sldId id="282" r:id="rId31"/>
    <p:sldId id="294" r:id="rId32"/>
    <p:sldId id="301" r:id="rId33"/>
    <p:sldId id="302" r:id="rId34"/>
    <p:sldId id="284" r:id="rId35"/>
    <p:sldId id="266" r:id="rId36"/>
    <p:sldId id="286" r:id="rId37"/>
    <p:sldId id="268" r:id="rId38"/>
    <p:sldId id="26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8940D7-4185-F040-8012-38D49BEEE441}">
          <p14:sldIdLst>
            <p14:sldId id="256"/>
            <p14:sldId id="257"/>
            <p14:sldId id="265"/>
          </p14:sldIdLst>
        </p14:section>
        <p14:section name="Choosing a Platform" id="{272984AF-AC36-A641-996D-731B7EFF132B}">
          <p14:sldIdLst>
            <p14:sldId id="264"/>
            <p14:sldId id="259"/>
            <p14:sldId id="270"/>
            <p14:sldId id="271"/>
          </p14:sldIdLst>
        </p14:section>
        <p14:section name="Understanding the Challenge" id="{B391C256-59A7-484A-A559-52CBAC683265}">
          <p14:sldIdLst>
            <p14:sldId id="272"/>
            <p14:sldId id="274"/>
            <p14:sldId id="260"/>
            <p14:sldId id="275"/>
            <p14:sldId id="276"/>
          </p14:sldIdLst>
        </p14:section>
        <p14:section name="Cross-Platform Options" id="{97FC2097-A4B4-584F-9A37-DE62F37637FF}">
          <p14:sldIdLst>
            <p14:sldId id="277"/>
            <p14:sldId id="279"/>
            <p14:sldId id="261"/>
            <p14:sldId id="287"/>
            <p14:sldId id="290"/>
            <p14:sldId id="291"/>
            <p14:sldId id="289"/>
            <p14:sldId id="295"/>
            <p14:sldId id="296"/>
            <p14:sldId id="280"/>
            <p14:sldId id="292"/>
            <p14:sldId id="297"/>
            <p14:sldId id="298"/>
            <p14:sldId id="281"/>
            <p14:sldId id="293"/>
            <p14:sldId id="299"/>
            <p14:sldId id="300"/>
            <p14:sldId id="282"/>
            <p14:sldId id="294"/>
            <p14:sldId id="301"/>
            <p14:sldId id="302"/>
          </p14:sldIdLst>
        </p14:section>
        <p14:section name="Demo" id="{0901CA9B-60CD-6840-BE1D-E2C6CB5B9753}">
          <p14:sldIdLst>
            <p14:sldId id="284"/>
          </p14:sldIdLst>
        </p14:section>
        <p14:section name="Conclusion" id="{5896F0D9-2B69-B042-8FCF-78EB734981CF}">
          <p14:sldIdLst>
            <p14:sldId id="266"/>
            <p14:sldId id="286"/>
          </p14:sldIdLst>
        </p14:section>
        <p14:section name="References" id="{34F5883B-9D02-2B46-8EF2-6427D2572576}">
          <p14:sldIdLst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0"/>
    <p:restoredTop sz="86429"/>
  </p:normalViewPr>
  <p:slideViewPr>
    <p:cSldViewPr snapToGrid="0" snapToObjects="1">
      <p:cViewPr>
        <p:scale>
          <a:sx n="77" d="100"/>
          <a:sy n="77" d="100"/>
        </p:scale>
        <p:origin x="144" y="288"/>
      </p:cViewPr>
      <p:guideLst/>
    </p:cSldViewPr>
  </p:slideViewPr>
  <p:outlineViewPr>
    <p:cViewPr>
      <p:scale>
        <a:sx n="33" d="100"/>
        <a:sy n="33" d="100"/>
      </p:scale>
      <p:origin x="0" y="-246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D868B-4BF1-2A4D-B397-E72022F45741}" type="datetimeFigureOut">
              <a:rPr lang="en-US" smtClean="0"/>
              <a:t>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7432F-D861-804C-9BA7-FF850172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4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Figures 3 and 4 numbers we can conclude that if we were to develop only for iOS and Android we would be already covering 96.7% of the market, which is a fantastic reach. But even if we would only do Android, with 82.8%, we would still be well positioned in the market.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7432F-D861-804C-9BA7-FF85017201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15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Squeeze extra performance out of a device for computationally intensive applications like games or physics simulations.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Reuse your own or other developers' C or C++ libraries.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7432F-D861-804C-9BA7-FF85017201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23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Squeeze extra performance out of a device for computationally intensive applications like games or physics simulations.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Reuse your own or other developers' C or C++ libraries.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7432F-D861-804C-9BA7-FF85017201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44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Squeeze extra performance out of a device for computationally intensive applications like games or physics simulations.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Reuse your own or other developers' C or C++ libraries.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7432F-D861-804C-9BA7-FF85017201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Squeeze extra performance out of a device for computationally intensive applications like games or physics simulations.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Reuse your own or other developers' C or C++ libraries.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7432F-D861-804C-9BA7-FF85017201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24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57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996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91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2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69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9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26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36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2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2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elopez1/xamarin-weather-app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Cross-Platform Mobile APP development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Esdras Lopez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1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765499" cy="4050792"/>
          </a:xfrm>
        </p:spPr>
        <p:txBody>
          <a:bodyPr/>
          <a:lstStyle/>
          <a:p>
            <a:r>
              <a:rPr lang="en-US" dirty="0" smtClean="0"/>
              <a:t>Objective-C</a:t>
            </a:r>
          </a:p>
          <a:p>
            <a:r>
              <a:rPr lang="en-US" dirty="0" smtClean="0"/>
              <a:t>Swift</a:t>
            </a:r>
          </a:p>
          <a:p>
            <a:r>
              <a:rPr lang="en-US" dirty="0" smtClean="0"/>
              <a:t>Xcode, official IDE</a:t>
            </a:r>
          </a:p>
          <a:p>
            <a:pPr lvl="1"/>
            <a:r>
              <a:rPr lang="en-US" dirty="0" smtClean="0"/>
              <a:t>Only available in Mac OS X</a:t>
            </a:r>
            <a:endParaRPr lang="en-US" dirty="0"/>
          </a:p>
          <a:p>
            <a:r>
              <a:rPr lang="en-US" dirty="0" smtClean="0"/>
              <a:t>Swift Open Source possibilities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737" y="1459926"/>
            <a:ext cx="3071191" cy="30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Phone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765499" cy="4050792"/>
          </a:xfrm>
        </p:spPr>
        <p:txBody>
          <a:bodyPr>
            <a:normAutofit/>
          </a:bodyPr>
          <a:lstStyle/>
          <a:p>
            <a:r>
              <a:rPr lang="en-US" dirty="0"/>
              <a:t>Windows Phone </a:t>
            </a:r>
            <a:r>
              <a:rPr lang="en-US" dirty="0" smtClean="0"/>
              <a:t>8</a:t>
            </a:r>
            <a:r>
              <a:rPr lang="en-US" dirty="0"/>
              <a:t> </a:t>
            </a:r>
            <a:r>
              <a:rPr lang="en-US" dirty="0" smtClean="0"/>
              <a:t>vs Windows 10 Mobile</a:t>
            </a:r>
          </a:p>
          <a:p>
            <a:r>
              <a:rPr lang="en-US" dirty="0" smtClean="0"/>
              <a:t>Windows Phone 8</a:t>
            </a:r>
          </a:p>
          <a:p>
            <a:pPr lvl="1"/>
            <a:r>
              <a:rPr lang="en-US" dirty="0" smtClean="0"/>
              <a:t>(C</a:t>
            </a:r>
            <a:r>
              <a:rPr lang="en-US" dirty="0"/>
              <a:t>#, Visual Basic, </a:t>
            </a:r>
            <a:r>
              <a:rPr lang="en-US" dirty="0" smtClean="0"/>
              <a:t>or C</a:t>
            </a:r>
            <a:r>
              <a:rPr lang="en-US" dirty="0"/>
              <a:t>++) with XAML</a:t>
            </a:r>
          </a:p>
          <a:p>
            <a:r>
              <a:rPr lang="en-US" dirty="0" smtClean="0"/>
              <a:t>Windows 10</a:t>
            </a:r>
            <a:endParaRPr lang="en-US" dirty="0"/>
          </a:p>
          <a:p>
            <a:pPr lvl="1"/>
            <a:r>
              <a:rPr lang="en-US" dirty="0" smtClean="0"/>
              <a:t>(C</a:t>
            </a:r>
            <a:r>
              <a:rPr lang="en-US" dirty="0"/>
              <a:t>++ </a:t>
            </a:r>
            <a:r>
              <a:rPr lang="en-US" dirty="0" smtClean="0"/>
              <a:t>or C</a:t>
            </a:r>
            <a:r>
              <a:rPr lang="en-US" dirty="0"/>
              <a:t>#) with </a:t>
            </a:r>
            <a:r>
              <a:rPr lang="en-US" dirty="0" smtClean="0"/>
              <a:t>XAML</a:t>
            </a:r>
            <a:endParaRPr lang="en-US" dirty="0"/>
          </a:p>
          <a:p>
            <a:pPr lvl="1"/>
            <a:r>
              <a:rPr lang="en-US" dirty="0" smtClean="0"/>
              <a:t>JavaScript </a:t>
            </a:r>
            <a:r>
              <a:rPr lang="en-US" dirty="0"/>
              <a:t>with HTML </a:t>
            </a:r>
          </a:p>
          <a:p>
            <a:r>
              <a:rPr lang="en-US" dirty="0" smtClean="0"/>
              <a:t>Visual Studio, official </a:t>
            </a:r>
            <a:r>
              <a:rPr lang="en-US" dirty="0"/>
              <a:t>IDE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Windows </a:t>
            </a:r>
            <a:r>
              <a:rPr lang="en-US" dirty="0"/>
              <a:t>8 64 bit is required for Windows Phone </a:t>
            </a:r>
            <a:r>
              <a:rPr lang="en-US" dirty="0" smtClean="0"/>
              <a:t>8</a:t>
            </a:r>
          </a:p>
          <a:p>
            <a:pPr lvl="1"/>
            <a:r>
              <a:rPr lang="en-US" dirty="0" smtClean="0"/>
              <a:t>Windows </a:t>
            </a:r>
            <a:r>
              <a:rPr lang="en-US" dirty="0"/>
              <a:t>10 for Windows 10 </a:t>
            </a:r>
            <a:r>
              <a:rPr lang="en-US" dirty="0" smtClean="0"/>
              <a:t>apps</a:t>
            </a:r>
          </a:p>
          <a:p>
            <a:pPr lvl="1"/>
            <a:r>
              <a:rPr lang="en-US" dirty="0" smtClean="0"/>
              <a:t>Windows </a:t>
            </a:r>
            <a:r>
              <a:rPr lang="en-US" dirty="0"/>
              <a:t>can be easily ran in Linux and Mac OS X using VM like </a:t>
            </a:r>
            <a:r>
              <a:rPr lang="en-US" dirty="0" smtClean="0"/>
              <a:t>Virtual 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973" y="1861374"/>
            <a:ext cx="2531275" cy="27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4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BlackBerry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765499" cy="4050792"/>
          </a:xfrm>
        </p:spPr>
        <p:txBody>
          <a:bodyPr/>
          <a:lstStyle/>
          <a:p>
            <a:r>
              <a:rPr lang="en-US" dirty="0"/>
              <a:t>C/C++/</a:t>
            </a:r>
            <a:r>
              <a:rPr lang="en-US" dirty="0" smtClean="0"/>
              <a:t>Qt </a:t>
            </a:r>
          </a:p>
          <a:p>
            <a:r>
              <a:rPr lang="en-US" dirty="0" smtClean="0"/>
              <a:t>JavaScript/CCS/HTML</a:t>
            </a:r>
          </a:p>
          <a:p>
            <a:r>
              <a:rPr lang="en-US" dirty="0" smtClean="0"/>
              <a:t>ActionScript/AIR</a:t>
            </a:r>
          </a:p>
          <a:p>
            <a:r>
              <a:rPr lang="en-US" dirty="0" smtClean="0"/>
              <a:t>Java </a:t>
            </a:r>
            <a:r>
              <a:rPr lang="en-US" dirty="0"/>
              <a:t>Android </a:t>
            </a:r>
            <a:endParaRPr lang="en-US" dirty="0" smtClean="0"/>
          </a:p>
          <a:p>
            <a:r>
              <a:rPr lang="en-US" dirty="0" smtClean="0"/>
              <a:t>IDEs available in Windows</a:t>
            </a:r>
            <a:r>
              <a:rPr lang="en-US" dirty="0"/>
              <a:t>, Mac OS X, and </a:t>
            </a:r>
            <a:r>
              <a:rPr lang="en-US" dirty="0" smtClean="0"/>
              <a:t>Linux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782" y="2128249"/>
            <a:ext cx="3690466" cy="25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6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Options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could be a better way to do things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5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vs hybrid vs native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351"/>
          <a:stretch/>
        </p:blipFill>
        <p:spPr>
          <a:xfrm>
            <a:off x="2213113" y="1632550"/>
            <a:ext cx="1959876" cy="514391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25276" r="50260"/>
          <a:stretch/>
        </p:blipFill>
        <p:spPr>
          <a:xfrm>
            <a:off x="4222865" y="1632550"/>
            <a:ext cx="1945179" cy="514391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49739" r="25797"/>
          <a:stretch/>
        </p:blipFill>
        <p:spPr>
          <a:xfrm>
            <a:off x="6168045" y="1632550"/>
            <a:ext cx="1945177" cy="514391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74203"/>
          <a:stretch/>
        </p:blipFill>
        <p:spPr>
          <a:xfrm>
            <a:off x="8113221" y="1632550"/>
            <a:ext cx="2051195" cy="51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5847787" cy="4050792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/>
              <a:t>native apps using C# for the logic and using native-like tools for their </a:t>
            </a:r>
            <a:r>
              <a:rPr lang="en-US" dirty="0" smtClean="0"/>
              <a:t>layout</a:t>
            </a:r>
            <a:endParaRPr lang="en-US" dirty="0"/>
          </a:p>
          <a:p>
            <a:r>
              <a:rPr lang="en-US" dirty="0" smtClean="0"/>
              <a:t>iOS</a:t>
            </a:r>
            <a:r>
              <a:rPr lang="en-US" dirty="0"/>
              <a:t>, Android and Windows Phones</a:t>
            </a:r>
          </a:p>
          <a:p>
            <a:r>
              <a:rPr lang="en-US" dirty="0"/>
              <a:t>Visual Studio can be used but depends on a Mac Host to be in the same LAN to design the layout and build the iOS </a:t>
            </a:r>
            <a:r>
              <a:rPr lang="en-US" dirty="0" smtClean="0"/>
              <a:t>app</a:t>
            </a:r>
            <a:endParaRPr lang="en-US" dirty="0"/>
          </a:p>
          <a:p>
            <a:r>
              <a:rPr lang="en-US" dirty="0"/>
              <a:t>Creates hybrids with native </a:t>
            </a:r>
            <a:r>
              <a:rPr lang="en-US" dirty="0" smtClean="0"/>
              <a:t>UI</a:t>
            </a:r>
          </a:p>
          <a:p>
            <a:r>
              <a:rPr lang="en-US" dirty="0" smtClean="0"/>
              <a:t>Cost per developer</a:t>
            </a:r>
          </a:p>
          <a:p>
            <a:pPr lvl="1"/>
            <a:r>
              <a:rPr lang="en-US" dirty="0" smtClean="0"/>
              <a:t>Indie $25/month</a:t>
            </a:r>
          </a:p>
          <a:p>
            <a:pPr lvl="1"/>
            <a:r>
              <a:rPr lang="en-US" dirty="0" smtClean="0"/>
              <a:t>Business $999/year (Student License)</a:t>
            </a:r>
          </a:p>
          <a:p>
            <a:pPr lvl="1"/>
            <a:r>
              <a:rPr lang="en-US" dirty="0" smtClean="0"/>
              <a:t>Enterprise $1899/year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343" t="19130" r="16184" b="20386"/>
          <a:stretch/>
        </p:blipFill>
        <p:spPr>
          <a:xfrm>
            <a:off x="7699513" y="1594103"/>
            <a:ext cx="3309465" cy="30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cont.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934" t="16956" r="50673" b="11774"/>
          <a:stretch/>
        </p:blipFill>
        <p:spPr bwMode="auto">
          <a:xfrm>
            <a:off x="1705936" y="2093976"/>
            <a:ext cx="4345730" cy="3677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Content Placeholder 3"/>
          <p:cNvPicPr>
            <a:picLocks/>
          </p:cNvPicPr>
          <p:nvPr/>
        </p:nvPicPr>
        <p:blipFill rotWithShape="1">
          <a:blip r:embed="rId2"/>
          <a:srcRect l="49508" t="16956" r="2246" b="11774"/>
          <a:stretch/>
        </p:blipFill>
        <p:spPr bwMode="auto">
          <a:xfrm>
            <a:off x="6068291" y="2093976"/>
            <a:ext cx="4423869" cy="3677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626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cont.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23" y="2120900"/>
            <a:ext cx="6828303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9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cont.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329" y="2120900"/>
            <a:ext cx="6447692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5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89396" y="2093976"/>
            <a:ext cx="9938852" cy="3722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</a:t>
            </a:r>
            <a:r>
              <a:rPr lang="en-US" dirty="0" smtClean="0"/>
              <a:t>a Platform</a:t>
            </a:r>
          </a:p>
          <a:p>
            <a:r>
              <a:rPr lang="en-US" dirty="0" smtClean="0"/>
              <a:t>Understanding the Challenge</a:t>
            </a:r>
          </a:p>
          <a:p>
            <a:r>
              <a:rPr lang="en-US" dirty="0" smtClean="0"/>
              <a:t>Cross-Platform Options</a:t>
            </a:r>
            <a:endParaRPr lang="en-US" dirty="0"/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8383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/>
              <a:t>reuse about two thirds of a single C# code base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of UI due to the use of native APIs</a:t>
            </a:r>
          </a:p>
          <a:p>
            <a:r>
              <a:rPr lang="en-US" dirty="0" smtClean="0"/>
              <a:t>OS-specific </a:t>
            </a:r>
            <a:r>
              <a:rPr lang="en-US" dirty="0"/>
              <a:t>UI design</a:t>
            </a:r>
          </a:p>
          <a:p>
            <a:r>
              <a:rPr lang="en-US" dirty="0" smtClean="0"/>
              <a:t>Cloud </a:t>
            </a:r>
            <a:r>
              <a:rPr lang="en-US" dirty="0"/>
              <a:t>based quality assurance services such as functionality testing for bugs in thousands of devices to ensure optimal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4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Apps</a:t>
            </a:r>
            <a:r>
              <a:rPr lang="en-US" dirty="0"/>
              <a:t>' startup times can be slow due to the overhead of the linking of codes and referencing between the </a:t>
            </a:r>
            <a:r>
              <a:rPr lang="en-US" dirty="0" err="1"/>
              <a:t>.Net</a:t>
            </a:r>
            <a:r>
              <a:rPr lang="en-US" dirty="0"/>
              <a:t> framework and the targeted OS</a:t>
            </a:r>
          </a:p>
          <a:p>
            <a:r>
              <a:rPr lang="en-US" dirty="0" smtClean="0"/>
              <a:t>UI </a:t>
            </a:r>
            <a:r>
              <a:rPr lang="en-US" dirty="0"/>
              <a:t>development is not portable, but platform specific</a:t>
            </a:r>
          </a:p>
          <a:p>
            <a:r>
              <a:rPr lang="en-US" dirty="0" smtClean="0"/>
              <a:t>UI </a:t>
            </a:r>
            <a:r>
              <a:rPr lang="en-US" dirty="0"/>
              <a:t>design can become very time-consuming as the complexity of the app increases</a:t>
            </a:r>
          </a:p>
          <a:p>
            <a:r>
              <a:rPr lang="en-US" dirty="0" smtClean="0"/>
              <a:t>Limited </a:t>
            </a:r>
            <a:r>
              <a:rPr lang="en-US" dirty="0"/>
              <a:t>support for coding outside of Xamarin (This is less of a problem as popularity of Xamarin increases and the developer community grows)</a:t>
            </a:r>
          </a:p>
          <a:p>
            <a:r>
              <a:rPr lang="en-US" dirty="0" smtClean="0"/>
              <a:t>Xamarin </a:t>
            </a:r>
            <a:r>
              <a:rPr lang="en-US" dirty="0"/>
              <a:t>code cannot be reused for native HTML5, iOS, or Android-native development</a:t>
            </a:r>
          </a:p>
          <a:p>
            <a:r>
              <a:rPr lang="en-US" dirty="0" smtClean="0"/>
              <a:t>iOS </a:t>
            </a:r>
            <a:r>
              <a:rPr lang="en-US" dirty="0"/>
              <a:t>platform-specific development (like UI) cannot be done without access to a MAC in the local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5847787" cy="4050792"/>
          </a:xfrm>
        </p:spPr>
        <p:txBody>
          <a:bodyPr anchor="t"/>
          <a:lstStyle/>
          <a:p>
            <a:r>
              <a:rPr lang="en-US" dirty="0" smtClean="0"/>
              <a:t>Use </a:t>
            </a:r>
            <a:r>
              <a:rPr lang="en-US" dirty="0"/>
              <a:t>HTML, CSS, and JavaScript for logic and layout </a:t>
            </a:r>
            <a:r>
              <a:rPr lang="en-US" dirty="0" smtClean="0"/>
              <a:t>design</a:t>
            </a:r>
            <a:endParaRPr lang="en-US" dirty="0"/>
          </a:p>
          <a:p>
            <a:r>
              <a:rPr lang="en-US" dirty="0"/>
              <a:t>Android, iOS and Windows Phones </a:t>
            </a:r>
            <a:r>
              <a:rPr lang="en-US" dirty="0" smtClean="0"/>
              <a:t>supported</a:t>
            </a:r>
            <a:endParaRPr lang="en-US" dirty="0"/>
          </a:p>
          <a:p>
            <a:r>
              <a:rPr lang="en-US" dirty="0" smtClean="0"/>
              <a:t>Creates </a:t>
            </a:r>
            <a:r>
              <a:rPr lang="en-US" dirty="0" smtClean="0"/>
              <a:t>hybrid and web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Cost: Free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235" y="1289304"/>
            <a:ext cx="3065670" cy="306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1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PhoneGap cont.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44238" y="2253002"/>
            <a:ext cx="8109619" cy="30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0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PhoneGap 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</a:t>
            </a:r>
            <a:r>
              <a:rPr lang="en-US" dirty="0"/>
              <a:t>developers can use their HTML, CSS, and JavaScript skills right away because the adoption of the platform requires little to no training</a:t>
            </a:r>
          </a:p>
          <a:p>
            <a:r>
              <a:rPr lang="en-US" dirty="0" smtClean="0"/>
              <a:t>Modular </a:t>
            </a:r>
            <a:r>
              <a:rPr lang="en-US" dirty="0"/>
              <a:t>plugin architecture. Device's features can be accessed as needed in a modular fashion. </a:t>
            </a:r>
          </a:p>
          <a:p>
            <a:r>
              <a:rPr lang="en-US" dirty="0" smtClean="0"/>
              <a:t>No </a:t>
            </a:r>
            <a:r>
              <a:rPr lang="en-US" dirty="0"/>
              <a:t>license cost - the platform is free and open source </a:t>
            </a:r>
          </a:p>
          <a:p>
            <a:r>
              <a:rPr lang="en-US" dirty="0" smtClean="0"/>
              <a:t>Builds </a:t>
            </a:r>
            <a:r>
              <a:rPr lang="en-US" dirty="0"/>
              <a:t>are done in the cloud thanks to Adobe PhoneGap Build, which eliminates the need of a local SDK and allows non-Mac users to build iOS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PhoneGap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</a:t>
            </a:r>
            <a:r>
              <a:rPr lang="en-US" dirty="0"/>
              <a:t>is a large library of plugins available, but because of the fact that PhoneGap is open-source, the functionality you might be looking for might not be updated or available for the desired platform</a:t>
            </a:r>
          </a:p>
          <a:p>
            <a:r>
              <a:rPr lang="en-US" dirty="0" smtClean="0"/>
              <a:t>The </a:t>
            </a:r>
            <a:r>
              <a:rPr lang="en-US" dirty="0"/>
              <a:t>idea of having to create your own plugins outweighs the benefit of going multiplatform, because you will have to create the plugin, probably writing lots of platform specific code</a:t>
            </a:r>
          </a:p>
          <a:p>
            <a:r>
              <a:rPr lang="en-US" dirty="0" smtClean="0"/>
              <a:t>Performance </a:t>
            </a:r>
            <a:r>
              <a:rPr lang="en-US" dirty="0"/>
              <a:t>is often not optimal when compared to native apps, but the gap is narrowing as hardware in devices </a:t>
            </a:r>
            <a:r>
              <a:rPr lang="en-US" dirty="0" smtClean="0"/>
              <a:t>improves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8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Appcelerator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5847787" cy="4050792"/>
          </a:xfrm>
        </p:spPr>
        <p:txBody>
          <a:bodyPr anchor="t"/>
          <a:lstStyle/>
          <a:p>
            <a:endParaRPr lang="en-US" dirty="0"/>
          </a:p>
          <a:p>
            <a:r>
              <a:rPr lang="en-US" dirty="0"/>
              <a:t>Use JavaScript and Titanium IDE for app </a:t>
            </a:r>
            <a:r>
              <a:rPr lang="en-US" dirty="0" smtClean="0"/>
              <a:t>development</a:t>
            </a:r>
            <a:endParaRPr lang="en-US" dirty="0"/>
          </a:p>
          <a:p>
            <a:r>
              <a:rPr lang="en-US" dirty="0"/>
              <a:t>Native-like performance for iOS and Android </a:t>
            </a:r>
          </a:p>
          <a:p>
            <a:r>
              <a:rPr lang="en-US" dirty="0" smtClean="0"/>
              <a:t>Creates hybrids with native </a:t>
            </a:r>
            <a:r>
              <a:rPr lang="en-US" dirty="0" smtClean="0"/>
              <a:t>UI</a:t>
            </a:r>
          </a:p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Indie $39/month (Try)</a:t>
            </a:r>
          </a:p>
          <a:p>
            <a:pPr lvl="1"/>
            <a:r>
              <a:rPr lang="en-US" dirty="0" smtClean="0"/>
              <a:t>Team $259/month</a:t>
            </a:r>
          </a:p>
          <a:p>
            <a:pPr lvl="1"/>
            <a:r>
              <a:rPr lang="en-US" dirty="0" smtClean="0"/>
              <a:t>Enterprise – Contact Sales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95" y="934278"/>
            <a:ext cx="5029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Appcelerator cont.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95049" y="1881940"/>
            <a:ext cx="5807997" cy="420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Appcelerator 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</a:t>
            </a:r>
            <a:r>
              <a:rPr lang="en-US" dirty="0"/>
              <a:t>performance thanks to the use of native UI components </a:t>
            </a:r>
          </a:p>
          <a:p>
            <a:r>
              <a:rPr lang="en-US" dirty="0" smtClean="0"/>
              <a:t>All </a:t>
            </a:r>
            <a:r>
              <a:rPr lang="en-US" dirty="0"/>
              <a:t>coding is done in JavaScript and easily reused in any platform that can interpret it</a:t>
            </a:r>
          </a:p>
          <a:p>
            <a:r>
              <a:rPr lang="en-US" dirty="0" smtClean="0"/>
              <a:t>Appcelerator </a:t>
            </a:r>
            <a:r>
              <a:rPr lang="en-US" dirty="0"/>
              <a:t>platform includes real-time analytics, push notifications, and cloud services to connect mobile apps to any data source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Appcelerator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</a:t>
            </a:r>
            <a:r>
              <a:rPr lang="en-US" dirty="0"/>
              <a:t>is platform dependent – iOS app can only be built using Appcelerator in a Mac</a:t>
            </a:r>
          </a:p>
          <a:p>
            <a:r>
              <a:rPr lang="en-US" dirty="0" smtClean="0"/>
              <a:t>While </a:t>
            </a:r>
            <a:r>
              <a:rPr lang="en-US" dirty="0"/>
              <a:t>using UI-native components is a great performance boost, the training process of the Titanium APIs can be very time consuming, and the skills gained are not transferable outside of Titanium</a:t>
            </a:r>
          </a:p>
        </p:txBody>
      </p:sp>
    </p:spTree>
    <p:extLst>
      <p:ext uri="{BB962C8B-B14F-4D97-AF65-F5344CB8AC3E}">
        <p14:creationId xmlns:p14="http://schemas.microsoft.com/office/powerpoint/2010/main" val="160810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Smartphones Popularity</a:t>
            </a:r>
          </a:p>
          <a:p>
            <a:r>
              <a:rPr lang="en-US" dirty="0" smtClean="0"/>
              <a:t>New technologies</a:t>
            </a:r>
          </a:p>
          <a:p>
            <a:pPr lvl="1"/>
            <a:r>
              <a:rPr lang="en-US" dirty="0" smtClean="0"/>
              <a:t>new programming languages and operating systems</a:t>
            </a:r>
          </a:p>
          <a:p>
            <a:r>
              <a:rPr lang="en-US" dirty="0" smtClean="0"/>
              <a:t>Expected lineup of events?</a:t>
            </a:r>
          </a:p>
          <a:p>
            <a:r>
              <a:rPr lang="en-US" dirty="0" smtClean="0"/>
              <a:t>Lifelong learning </a:t>
            </a:r>
          </a:p>
          <a:p>
            <a:pPr lvl="1"/>
            <a:r>
              <a:rPr lang="en-US" dirty="0" smtClean="0"/>
              <a:t>(IEEE and ACM code of ethics)</a:t>
            </a:r>
          </a:p>
          <a:p>
            <a:r>
              <a:rPr lang="en-US" dirty="0" smtClean="0"/>
              <a:t>Using existing knowledge</a:t>
            </a:r>
          </a:p>
          <a:p>
            <a:pPr lvl="1"/>
            <a:r>
              <a:rPr lang="en-US" dirty="0" smtClean="0"/>
              <a:t>Reduce the learning curve</a:t>
            </a:r>
          </a:p>
          <a:p>
            <a:pPr lvl="1"/>
            <a:r>
              <a:rPr lang="en-US" dirty="0" smtClean="0"/>
              <a:t>Save time</a:t>
            </a:r>
          </a:p>
          <a:p>
            <a:pPr lvl="1"/>
            <a:r>
              <a:rPr lang="en-US" dirty="0" smtClean="0"/>
              <a:t>Boost productivity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9848" y="6318900"/>
            <a:ext cx="1005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[Clifford 2014]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432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SENCHA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5847787" cy="4050792"/>
          </a:xfrm>
        </p:spPr>
        <p:txBody>
          <a:bodyPr anchor="t"/>
          <a:lstStyle/>
          <a:p>
            <a:r>
              <a:rPr lang="en-US" dirty="0" smtClean="0"/>
              <a:t>Uses </a:t>
            </a:r>
            <a:r>
              <a:rPr lang="en-US" dirty="0"/>
              <a:t>JavaScript and Sencha Touch IDE </a:t>
            </a:r>
          </a:p>
          <a:p>
            <a:r>
              <a:rPr lang="en-US" dirty="0"/>
              <a:t>HTML5 </a:t>
            </a:r>
            <a:r>
              <a:rPr lang="en-US" dirty="0" smtClean="0"/>
              <a:t>based</a:t>
            </a:r>
          </a:p>
          <a:p>
            <a:r>
              <a:rPr lang="en-US" dirty="0"/>
              <a:t>P</a:t>
            </a:r>
            <a:r>
              <a:rPr lang="en-US" dirty="0" smtClean="0"/>
              <a:t>rovides </a:t>
            </a:r>
            <a:r>
              <a:rPr lang="en-US" dirty="0"/>
              <a:t>customizable and ready-to-use UI components such as themes, widgets, layouts and animations. </a:t>
            </a:r>
            <a:endParaRPr lang="en-US" dirty="0" smtClean="0"/>
          </a:p>
          <a:p>
            <a:r>
              <a:rPr lang="en-US" dirty="0" smtClean="0"/>
              <a:t>Cost: $4,000 – $7,000 with 5 licenses minimum.</a:t>
            </a:r>
          </a:p>
          <a:p>
            <a:pPr lvl="1"/>
            <a:r>
              <a:rPr lang="en-US" dirty="0" smtClean="0"/>
              <a:t>Standard</a:t>
            </a:r>
          </a:p>
          <a:p>
            <a:pPr lvl="1"/>
            <a:r>
              <a:rPr lang="en-US" dirty="0" smtClean="0"/>
              <a:t>Pro</a:t>
            </a:r>
          </a:p>
          <a:p>
            <a:pPr lvl="1"/>
            <a:r>
              <a:rPr lang="en-US" dirty="0" smtClean="0"/>
              <a:t>Premium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7826"/>
          <a:stretch/>
        </p:blipFill>
        <p:spPr>
          <a:xfrm>
            <a:off x="7522819" y="1613176"/>
            <a:ext cx="2350052" cy="30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Sencha cont.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487"/>
          <a:stretch/>
        </p:blipFill>
        <p:spPr bwMode="auto">
          <a:xfrm>
            <a:off x="6412879" y="1920613"/>
            <a:ext cx="2757626" cy="42091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1660" r="906" b="2803"/>
          <a:stretch/>
        </p:blipFill>
        <p:spPr bwMode="auto">
          <a:xfrm>
            <a:off x="2869744" y="1881941"/>
            <a:ext cx="3345526" cy="42922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72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Sencha 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Sencha </a:t>
            </a:r>
            <a:r>
              <a:rPr lang="en-US" dirty="0"/>
              <a:t>Touch can be integrated with Sencha Architect, which allows the creation of apps in an easy drag-and-drop environment</a:t>
            </a:r>
          </a:p>
          <a:p>
            <a:r>
              <a:rPr lang="en-US" dirty="0" smtClean="0"/>
              <a:t>Development </a:t>
            </a:r>
            <a:r>
              <a:rPr lang="en-US" dirty="0"/>
              <a:t>can be done in MVC</a:t>
            </a:r>
          </a:p>
          <a:p>
            <a:r>
              <a:rPr lang="en-US" dirty="0" smtClean="0"/>
              <a:t>Extensive </a:t>
            </a:r>
            <a:r>
              <a:rPr lang="en-US" dirty="0"/>
              <a:t>library of UI components, APIs and themes</a:t>
            </a:r>
          </a:p>
          <a:p>
            <a:r>
              <a:rPr lang="en-US" dirty="0" smtClean="0"/>
              <a:t>Apache </a:t>
            </a:r>
            <a:r>
              <a:rPr lang="en-US" dirty="0"/>
              <a:t>Cordova/Cordova integration allows native packaging of apps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Sencha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Apps </a:t>
            </a:r>
            <a:r>
              <a:rPr lang="en-US" dirty="0"/>
              <a:t>can suffer the same performance problems that PhoneGap apps do</a:t>
            </a:r>
          </a:p>
          <a:p>
            <a:r>
              <a:rPr lang="en-US" dirty="0" smtClean="0"/>
              <a:t>Working </a:t>
            </a:r>
            <a:r>
              <a:rPr lang="en-US" dirty="0"/>
              <a:t>on Sencha framework can be perceived as limiting, due to many other framework options available with HTML5/CSS/JavaScript support</a:t>
            </a:r>
          </a:p>
          <a:p>
            <a:r>
              <a:rPr lang="en-US" dirty="0" smtClean="0"/>
              <a:t>Writing </a:t>
            </a:r>
            <a:r>
              <a:rPr lang="en-US" dirty="0"/>
              <a:t>custom Apache Cordova/PhoneGap plugins to extend Sencha Touch functionality requires training in platform-specific skills </a:t>
            </a:r>
          </a:p>
        </p:txBody>
      </p:sp>
    </p:spTree>
    <p:extLst>
      <p:ext uri="{BB962C8B-B14F-4D97-AF65-F5344CB8AC3E}">
        <p14:creationId xmlns:p14="http://schemas.microsoft.com/office/powerpoint/2010/main" val="171984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Weather app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 Studio version </a:t>
            </a:r>
            <a:r>
              <a:rPr lang="en-US" dirty="0"/>
              <a:t>a</a:t>
            </a:r>
            <a:r>
              <a:rPr lang="en-US" dirty="0" smtClean="0"/>
              <a:t>vailable </a:t>
            </a:r>
            <a:r>
              <a:rPr lang="en-US" dirty="0"/>
              <a:t>at: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github.com/elopez1/xamarin-weather-app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5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Smartphones could become the only computer in less than two years</a:t>
            </a:r>
            <a:endParaRPr lang="en-US" dirty="0"/>
          </a:p>
          <a:p>
            <a:r>
              <a:rPr lang="en-US" dirty="0"/>
              <a:t>The future of apps is on the rise and as Computer Scientists we need to prepare for it. Polish our skills and have options. </a:t>
            </a:r>
          </a:p>
          <a:p>
            <a:r>
              <a:rPr lang="en-US" dirty="0"/>
              <a:t>Should you go cross-platform with these tools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You don’t need to launch on both platforms.</a:t>
            </a:r>
          </a:p>
          <a:p>
            <a:pPr lvl="1"/>
            <a:r>
              <a:rPr lang="en-US" dirty="0"/>
              <a:t>Cross-platform frameworks are not magic.</a:t>
            </a:r>
          </a:p>
          <a:p>
            <a:r>
              <a:rPr lang="en-US" dirty="0" smtClean="0"/>
              <a:t>One, many, or none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7000"/>
            <a:ext cx="11887200" cy="6604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dirty="0"/>
              <a:t>Aamoth, D., 2014. First Smartphone Turns 20: Fun Facts About Simon. TIME.com.</a:t>
            </a:r>
            <a:br>
              <a:rPr lang="en-US" sz="1100" dirty="0"/>
            </a:br>
            <a:r>
              <a:rPr lang="en-US" sz="1100" dirty="0"/>
              <a:t>Bloch, O., 2012. How to develop for Windows Phone 8 on your Mac - Interoperability @ Microsoft - Site </a:t>
            </a:r>
            <a:r>
              <a:rPr lang="en-US" sz="1100" dirty="0" smtClean="0"/>
              <a:t>Home </a:t>
            </a:r>
            <a:r>
              <a:rPr lang="en-US" sz="1100" dirty="0"/>
              <a:t>- MSDN Blogs. </a:t>
            </a:r>
            <a:r>
              <a:rPr lang="en-US" sz="1100" dirty="0" err="1"/>
              <a:t>Blogs.msdn.com</a:t>
            </a:r>
            <a:r>
              <a:rPr lang="en-US" sz="1100" dirty="0"/>
              <a:t>.</a:t>
            </a:r>
            <a:br>
              <a:rPr lang="en-US" sz="1100" dirty="0"/>
            </a:br>
            <a:r>
              <a:rPr lang="en-US" sz="1100" dirty="0"/>
              <a:t>Brown, M., 2002. Talk by Steven Jobs - IDCA 1983, Aspen: </a:t>
            </a:r>
            <a:r>
              <a:rPr lang="en-US" sz="1100" dirty="0" err="1"/>
              <a:t>soundcloud.com</a:t>
            </a:r>
            <a:r>
              <a:rPr lang="en-US" sz="1100" dirty="0"/>
              <a:t>.</a:t>
            </a:r>
            <a:br>
              <a:rPr lang="en-US" sz="1100" dirty="0"/>
            </a:br>
            <a:r>
              <a:rPr lang="en-US" sz="1100" dirty="0"/>
              <a:t>Chu, E., 2008. Android Market: Now available for users | Android Developers Blog. </a:t>
            </a:r>
            <a:r>
              <a:rPr lang="en-US" sz="1100" dirty="0" smtClean="0"/>
              <a:t>Android- </a:t>
            </a:r>
            <a:r>
              <a:rPr lang="en-US" sz="1100" dirty="0" err="1" smtClean="0"/>
              <a:t>developers.blogspot.com</a:t>
            </a:r>
            <a:r>
              <a:rPr lang="en-US" sz="1100" dirty="0"/>
              <a:t>.</a:t>
            </a:r>
            <a:br>
              <a:rPr lang="en-US" sz="1100" dirty="0"/>
            </a:br>
            <a:r>
              <a:rPr lang="en-US" sz="1100" dirty="0"/>
              <a:t>Clifford, C., 2014. By 2017, the App Market Will Be a $77 Billion Industry (Infographic).Entrepreneur. Computer History Museum, 2012. Simon Personal Communicator Phone (1993</a:t>
            </a:r>
            <a:r>
              <a:rPr lang="en-US" sz="1100" dirty="0" smtClean="0"/>
              <a:t>).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err="1"/>
              <a:t>Cordova.apache.org</a:t>
            </a:r>
            <a:r>
              <a:rPr lang="en-US" sz="1100" dirty="0"/>
              <a:t>, Apache Cordova.</a:t>
            </a:r>
            <a:br>
              <a:rPr lang="en-US" sz="1100" dirty="0"/>
            </a:br>
            <a:r>
              <a:rPr lang="en-US" sz="1100" dirty="0"/>
              <a:t>Cowart, J., 2013. Pros and Cons of the Top 5 Cross-Platform Tools - Developer Economics. Developer </a:t>
            </a:r>
            <a:r>
              <a:rPr lang="en-US" sz="1100" dirty="0" smtClean="0"/>
              <a:t>Economics</a:t>
            </a:r>
            <a:r>
              <a:rPr lang="en-US" sz="1100" dirty="0"/>
              <a:t>.</a:t>
            </a:r>
            <a:br>
              <a:rPr lang="en-US" sz="1100" dirty="0"/>
            </a:br>
            <a:r>
              <a:rPr lang="en-US" sz="1100" dirty="0" err="1"/>
              <a:t>Dev.windows.com</a:t>
            </a:r>
            <a:r>
              <a:rPr lang="en-US" sz="1100" dirty="0"/>
              <a:t>, Get started with Windows apps - Windows app development. </a:t>
            </a:r>
            <a:r>
              <a:rPr lang="en-US" sz="1100" dirty="0" err="1"/>
              <a:t>Developer.android.com</a:t>
            </a:r>
            <a:r>
              <a:rPr lang="en-US" sz="1100" dirty="0"/>
              <a:t>, Android Developers.</a:t>
            </a:r>
            <a:br>
              <a:rPr lang="en-US" sz="1100" dirty="0"/>
            </a:br>
            <a:r>
              <a:rPr lang="en-US" sz="1100" dirty="0" err="1"/>
              <a:t>Developer.apple.com</a:t>
            </a:r>
            <a:r>
              <a:rPr lang="en-US" sz="1100" dirty="0"/>
              <a:t>, 2014. About Objective-C.</a:t>
            </a:r>
            <a:br>
              <a:rPr lang="en-US" sz="1100" dirty="0"/>
            </a:br>
            <a:r>
              <a:rPr lang="en-US" sz="1100" dirty="0" err="1"/>
              <a:t>Developer.apple.com</a:t>
            </a:r>
            <a:r>
              <a:rPr lang="en-US" sz="1100" dirty="0"/>
              <a:t>, Swift - Apple Developer.</a:t>
            </a:r>
            <a:br>
              <a:rPr lang="en-US" sz="1100" dirty="0"/>
            </a:br>
            <a:r>
              <a:rPr lang="en-US" sz="1100" dirty="0" err="1"/>
              <a:t>Developer.blackberry.com</a:t>
            </a:r>
            <a:r>
              <a:rPr lang="en-US" sz="1100" dirty="0"/>
              <a:t>, Platform Choice - BlackBerry Developer.</a:t>
            </a:r>
            <a:br>
              <a:rPr lang="en-US" sz="1100" dirty="0"/>
            </a:br>
            <a:r>
              <a:rPr lang="en-US" sz="1100" dirty="0" err="1"/>
              <a:t>Developer.xamarin.com</a:t>
            </a:r>
            <a:r>
              <a:rPr lang="en-US" sz="1100" dirty="0"/>
              <a:t>, An Introduction to Xamarin.Forms - Xamarin.</a:t>
            </a:r>
            <a:br>
              <a:rPr lang="en-US" sz="1100" dirty="0"/>
            </a:br>
            <a:r>
              <a:rPr lang="en-US" sz="1100" dirty="0" err="1"/>
              <a:t>Developer.xamarin.com</a:t>
            </a:r>
            <a:r>
              <a:rPr lang="en-US" sz="1100" dirty="0"/>
              <a:t>, Part 1 – Understanding the Xamarin Mobile Platform - Xamarin. </a:t>
            </a:r>
            <a:r>
              <a:rPr lang="en-US" sz="1100" dirty="0" err="1"/>
              <a:t>Docs.appcelerator.com</a:t>
            </a:r>
            <a:r>
              <a:rPr lang="en-US" sz="1100" dirty="0"/>
              <a:t>, Appcelerator Platform - Appcelerator Docs.</a:t>
            </a:r>
            <a:br>
              <a:rPr lang="en-US" sz="1100" dirty="0"/>
            </a:br>
            <a:r>
              <a:rPr lang="en-US" sz="1100" dirty="0"/>
              <a:t>Frommer, D., 2016. 10 Ways The iPhone Changed Smartphones Forever. Business Insider. </a:t>
            </a:r>
            <a:r>
              <a:rPr lang="en-US" sz="1100" dirty="0" err="1"/>
              <a:t>Hachman</a:t>
            </a:r>
            <a:r>
              <a:rPr lang="en-US" sz="1100" dirty="0"/>
              <a:t>, M., 2015. Steve Ballmer thinks the future of Windows Phone is Android—and he may be </a:t>
            </a:r>
            <a:r>
              <a:rPr lang="en-US" sz="1100" dirty="0" smtClean="0"/>
              <a:t>right</a:t>
            </a:r>
            <a:r>
              <a:rPr lang="en-US" sz="1100" dirty="0"/>
              <a:t>. </a:t>
            </a:r>
            <a:r>
              <a:rPr lang="en-US" sz="1100" dirty="0" err="1"/>
              <a:t>PCWorld</a:t>
            </a:r>
            <a:r>
              <a:rPr lang="en-US" sz="1100" dirty="0"/>
              <a:t>.</a:t>
            </a:r>
            <a:br>
              <a:rPr lang="en-US" sz="1100" dirty="0"/>
            </a:br>
            <a:r>
              <a:rPr lang="en-US" sz="1100" dirty="0"/>
              <a:t>Hutchinson, A., 2005. The Top 50 Inventions of the Past 50 Years. Popular Mechanics.</a:t>
            </a:r>
            <a:br>
              <a:rPr lang="en-US" sz="1100" dirty="0"/>
            </a:br>
            <a:r>
              <a:rPr lang="en-US" sz="1100" dirty="0"/>
              <a:t>Khan, D., 2016. BlackBerry may abandon BB10 operating system and and switch to Android - The </a:t>
            </a:r>
            <a:r>
              <a:rPr lang="en-US" sz="1100" dirty="0" smtClean="0"/>
              <a:t>Economic </a:t>
            </a:r>
            <a:r>
              <a:rPr lang="en-US" sz="1100" dirty="0"/>
              <a:t>Times. The Economic Times.</a:t>
            </a:r>
            <a:br>
              <a:rPr lang="en-US" sz="1100" dirty="0"/>
            </a:br>
            <a:r>
              <a:rPr lang="en-US" sz="1100" dirty="0"/>
              <a:t>Lee, J., 2015. Apple’s Swift Is Going Open Source: So What?. </a:t>
            </a:r>
            <a:r>
              <a:rPr lang="en-US" sz="1100" dirty="0" err="1"/>
              <a:t>MakeUseOf</a:t>
            </a:r>
            <a:r>
              <a:rPr lang="en-US" sz="1100" dirty="0"/>
              <a:t>. Merriam-</a:t>
            </a:r>
            <a:r>
              <a:rPr lang="en-US" sz="1100" dirty="0" err="1"/>
              <a:t>webster.com</a:t>
            </a:r>
            <a:r>
              <a:rPr lang="en-US" sz="1100" dirty="0"/>
              <a:t>, 2016. Definition of SMARTPHONE.</a:t>
            </a:r>
            <a:br>
              <a:rPr lang="en-US" sz="1100" dirty="0"/>
            </a:br>
            <a:r>
              <a:rPr lang="en-US" sz="1100" dirty="0" err="1"/>
              <a:t>Msdn.microsoft.com</a:t>
            </a:r>
            <a:r>
              <a:rPr lang="en-US" sz="1100" dirty="0"/>
              <a:t>, Getting started with developing for Windows Phone 8.</a:t>
            </a:r>
            <a:br>
              <a:rPr lang="en-US" sz="1100" dirty="0"/>
            </a:br>
            <a:r>
              <a:rPr lang="en-US" sz="1100" dirty="0"/>
              <a:t>Perez, S., 2015. iOS App Store Revenue Now 80 Percent Higher Than Google Play, Thanks </a:t>
            </a:r>
            <a:r>
              <a:rPr lang="en-US" sz="1100" dirty="0" smtClean="0"/>
              <a:t>To </a:t>
            </a:r>
            <a:r>
              <a:rPr lang="en-US" sz="1100" dirty="0" err="1"/>
              <a:t>China.TechCrunch</a:t>
            </a:r>
            <a:r>
              <a:rPr lang="en-US" sz="1100" dirty="0"/>
              <a:t>.</a:t>
            </a:r>
            <a:br>
              <a:rPr lang="en-US" sz="1100" dirty="0"/>
            </a:br>
            <a:r>
              <a:rPr lang="en-US" sz="1100" dirty="0" err="1"/>
              <a:t>Phonegap.com</a:t>
            </a:r>
            <a:r>
              <a:rPr lang="en-US" sz="1100" dirty="0"/>
              <a:t>, PhoneGap | Supported Features.</a:t>
            </a:r>
            <a:br>
              <a:rPr lang="en-US" sz="1100" dirty="0"/>
            </a:br>
            <a:r>
              <a:rPr lang="en-US" sz="1100" dirty="0" err="1"/>
              <a:t>Sencha.com</a:t>
            </a:r>
            <a:r>
              <a:rPr lang="en-US" sz="1100" dirty="0"/>
              <a:t>, Cross-platform Mobile Web App Development Framework for HTML5 and JS | Sencha. Sherlock, P., 2015. Xamarin 介紹. </a:t>
            </a:r>
            <a:r>
              <a:rPr lang="en-US" sz="1100" dirty="0" err="1"/>
              <a:t>Slideshare.net</a:t>
            </a:r>
            <a:r>
              <a:rPr lang="en-US" sz="1100" dirty="0"/>
              <a:t>.</a:t>
            </a:r>
            <a:br>
              <a:rPr lang="en-US" sz="1100" dirty="0"/>
            </a:br>
            <a:r>
              <a:rPr lang="en-US" sz="1100" dirty="0" err="1"/>
              <a:t>Swift.org</a:t>
            </a:r>
            <a:r>
              <a:rPr lang="en-US" sz="1100" dirty="0"/>
              <a:t>, 2015. </a:t>
            </a:r>
            <a:r>
              <a:rPr lang="en-US" sz="1100" dirty="0" err="1"/>
              <a:t>Swift.org</a:t>
            </a:r>
            <a:r>
              <a:rPr lang="en-US" sz="1100" dirty="0"/>
              <a:t>.</a:t>
            </a:r>
            <a:br>
              <a:rPr lang="en-US" sz="1100" dirty="0"/>
            </a:br>
            <a:r>
              <a:rPr lang="en-US" sz="1100" dirty="0"/>
              <a:t>Technologies, A., 2015. A History of Mobile Apps. 1983 - 2014 &amp; Beyond.</a:t>
            </a:r>
            <a:br>
              <a:rPr lang="en-US" sz="1100" dirty="0"/>
            </a:br>
            <a:r>
              <a:rPr lang="en-US" sz="1100" dirty="0"/>
              <a:t>Thomas, T., 2015. Technical Perspectives: The Pros and Cons of Using Xamarin for Cross-Platform Mobile </a:t>
            </a:r>
            <a:r>
              <a:rPr lang="en-US" sz="1100" dirty="0" smtClean="0"/>
              <a:t>App </a:t>
            </a:r>
            <a:r>
              <a:rPr lang="en-US" sz="1100" dirty="0"/>
              <a:t>Development. </a:t>
            </a:r>
            <a:r>
              <a:rPr lang="en-US" sz="1100" dirty="0" err="1"/>
              <a:t>www.linkedin.com</a:t>
            </a:r>
            <a:r>
              <a:rPr lang="en-US" sz="1100" dirty="0"/>
              <a:t>.</a:t>
            </a:r>
            <a:br>
              <a:rPr lang="en-US" sz="1100" dirty="0"/>
            </a:br>
            <a:r>
              <a:rPr lang="en-US" sz="1100" dirty="0"/>
              <a:t>TIME.com, 2016. </a:t>
            </a:r>
            <a:r>
              <a:rPr lang="en-US" sz="1100" dirty="0" err="1"/>
              <a:t>All-TIME</a:t>
            </a:r>
            <a:r>
              <a:rPr lang="en-US" sz="1100" dirty="0"/>
              <a:t> 100 Gadgets - TIME.</a:t>
            </a:r>
            <a:br>
              <a:rPr lang="en-US" sz="1100" dirty="0"/>
            </a:br>
            <a:r>
              <a:rPr lang="en-US" sz="1100" dirty="0"/>
              <a:t>Trice, A., 2012. PhoneGap | PhoneGap Explained Visually. </a:t>
            </a:r>
            <a:r>
              <a:rPr lang="en-US" sz="1100" dirty="0" err="1"/>
              <a:t>Phonegap.com</a:t>
            </a:r>
            <a:r>
              <a:rPr lang="en-US" sz="1100" dirty="0"/>
              <a:t>.</a:t>
            </a:r>
            <a:br>
              <a:rPr lang="en-US" sz="1100" dirty="0"/>
            </a:br>
            <a:r>
              <a:rPr lang="en-US" sz="1100" dirty="0"/>
              <a:t>Wu, A., 2016. </a:t>
            </a:r>
            <a:r>
              <a:rPr lang="en-US" sz="1100" dirty="0" err="1"/>
              <a:t>TrendForce</a:t>
            </a:r>
            <a:r>
              <a:rPr lang="en-US" sz="1100" dirty="0"/>
              <a:t> Says Huawei Led the Global Rise of Chinese Smartphone Brands in 2015 by </a:t>
            </a:r>
            <a:r>
              <a:rPr lang="en-US" sz="1100" dirty="0" smtClean="0"/>
              <a:t>Shipping </a:t>
            </a:r>
            <a:r>
              <a:rPr lang="en-US" sz="1100" dirty="0"/>
              <a:t>Over 100 Million Units to Take No. 3 Worldwide. </a:t>
            </a:r>
            <a:r>
              <a:rPr lang="en-US" sz="1100" dirty="0" err="1"/>
              <a:t>Press.trendforce.com</a:t>
            </a:r>
            <a:r>
              <a:rPr lang="en-US" sz="1100" dirty="0"/>
              <a:t>. </a:t>
            </a:r>
            <a:r>
              <a:rPr lang="en-US" sz="1100" dirty="0" err="1"/>
              <a:t>www.idc.com</a:t>
            </a:r>
            <a:r>
              <a:rPr lang="en-US" sz="1100" dirty="0"/>
              <a:t>, 2015. IDC: Smartphone OS Market Share.</a:t>
            </a:r>
            <a:br>
              <a:rPr lang="en-US" sz="1100" dirty="0"/>
            </a:br>
            <a:r>
              <a:rPr lang="en-US" sz="1100" dirty="0" err="1"/>
              <a:t>Xamarin.com</a:t>
            </a:r>
            <a:r>
              <a:rPr lang="en-US" sz="1100" dirty="0"/>
              <a:t>, Mobile Application Development to Build Apps in C# - Xamarin. </a:t>
            </a:r>
          </a:p>
        </p:txBody>
      </p:sp>
    </p:spTree>
    <p:extLst>
      <p:ext uri="{BB962C8B-B14F-4D97-AF65-F5344CB8AC3E}">
        <p14:creationId xmlns:p14="http://schemas.microsoft.com/office/powerpoint/2010/main" val="16225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Reach vs Revenue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 - Market Share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1" y="2372271"/>
            <a:ext cx="9999054" cy="2647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9848" y="6318900"/>
            <a:ext cx="1005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 smtClean="0"/>
              <a:t>[</a:t>
            </a:r>
            <a:r>
              <a:rPr lang="pt-BR" sz="1400" dirty="0" err="1"/>
              <a:t>www.idc.com</a:t>
            </a:r>
            <a:r>
              <a:rPr lang="pt-BR" sz="1400" dirty="0"/>
              <a:t> 2015</a:t>
            </a:r>
            <a:r>
              <a:rPr lang="pt-BR" sz="1400" dirty="0" smtClean="0"/>
              <a:t>]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-3657600" y="-728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0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Revenue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" t="19718" r="7443" b="7460"/>
          <a:stretch/>
        </p:blipFill>
        <p:spPr bwMode="auto">
          <a:xfrm>
            <a:off x="1540324" y="1974574"/>
            <a:ext cx="9117447" cy="3392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9848" y="6318900"/>
            <a:ext cx="1005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 smtClean="0"/>
              <a:t>[</a:t>
            </a:r>
            <a:r>
              <a:rPr lang="hr-HR" sz="1400" dirty="0" err="1"/>
              <a:t>Perez</a:t>
            </a:r>
            <a:r>
              <a:rPr lang="hr-HR" sz="1400" dirty="0"/>
              <a:t> 2015</a:t>
            </a:r>
            <a:r>
              <a:rPr lang="pt-BR" sz="1400" dirty="0" smtClean="0"/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Challenge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you need to know about the platforms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765499" cy="4050792"/>
          </a:xfrm>
        </p:spPr>
        <p:txBody>
          <a:bodyPr/>
          <a:lstStyle/>
          <a:p>
            <a:r>
              <a:rPr lang="en-US" dirty="0" smtClean="0"/>
              <a:t>Java – Android SDK</a:t>
            </a:r>
          </a:p>
          <a:p>
            <a:r>
              <a:rPr lang="en-US" dirty="0" smtClean="0"/>
              <a:t>C/C++ - Native Development Kit (NDK)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ames </a:t>
            </a:r>
            <a:r>
              <a:rPr lang="en-US" dirty="0"/>
              <a:t>or physics simulations. </a:t>
            </a:r>
            <a:endParaRPr lang="en-US" dirty="0" smtClean="0"/>
          </a:p>
          <a:p>
            <a:pPr lvl="1"/>
            <a:r>
              <a:rPr lang="en-US" dirty="0" smtClean="0"/>
              <a:t>Reuse C </a:t>
            </a:r>
            <a:r>
              <a:rPr lang="en-US" dirty="0"/>
              <a:t>or C++ libraries. </a:t>
            </a:r>
          </a:p>
          <a:p>
            <a:r>
              <a:rPr lang="en-US" dirty="0"/>
              <a:t>Android </a:t>
            </a:r>
            <a:r>
              <a:rPr lang="en-US" dirty="0" smtClean="0"/>
              <a:t>Studio, Android </a:t>
            </a:r>
            <a:r>
              <a:rPr lang="en-US" dirty="0"/>
              <a:t>Official </a:t>
            </a:r>
            <a:r>
              <a:rPr lang="en-US" dirty="0" smtClean="0"/>
              <a:t>IDE</a:t>
            </a:r>
          </a:p>
          <a:p>
            <a:pPr lvl="1"/>
            <a:r>
              <a:rPr lang="en-US" dirty="0" smtClean="0"/>
              <a:t>Windows</a:t>
            </a:r>
            <a:r>
              <a:rPr lang="en-US" dirty="0"/>
              <a:t>, Mac OS X, </a:t>
            </a:r>
            <a:r>
              <a:rPr lang="en-US" dirty="0" smtClean="0"/>
              <a:t>and </a:t>
            </a:r>
            <a:r>
              <a:rPr lang="en-US" dirty="0"/>
              <a:t>Linux.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782" y="1713373"/>
            <a:ext cx="3071191" cy="30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299</TotalTime>
  <Words>1258</Words>
  <Application>Microsoft Macintosh PowerPoint</Application>
  <PresentationFormat>Widescreen</PresentationFormat>
  <Paragraphs>163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Rockwell</vt:lpstr>
      <vt:lpstr>Rockwell Condensed</vt:lpstr>
      <vt:lpstr>Rockwell Extra Bold</vt:lpstr>
      <vt:lpstr>Wingdings</vt:lpstr>
      <vt:lpstr>Wood Type</vt:lpstr>
      <vt:lpstr>Cross-Platform Mobile APP development</vt:lpstr>
      <vt:lpstr>Overview</vt:lpstr>
      <vt:lpstr>Facts to consider</vt:lpstr>
      <vt:lpstr>Choosing a platform</vt:lpstr>
      <vt:lpstr>Reach - Market Share</vt:lpstr>
      <vt:lpstr>PowerPoint Presentation</vt:lpstr>
      <vt:lpstr>Revenue</vt:lpstr>
      <vt:lpstr>Understanding the Challenge</vt:lpstr>
      <vt:lpstr>Android</vt:lpstr>
      <vt:lpstr>iOS</vt:lpstr>
      <vt:lpstr>Windows Phone OS</vt:lpstr>
      <vt:lpstr>BlackBerry OS</vt:lpstr>
      <vt:lpstr>Cross-Platform Options</vt:lpstr>
      <vt:lpstr>WEB vs hybrid vs native</vt:lpstr>
      <vt:lpstr>XAmarin</vt:lpstr>
      <vt:lpstr>Xamarin cont.</vt:lpstr>
      <vt:lpstr>Xamarin cont.</vt:lpstr>
      <vt:lpstr>Xamarin cont.</vt:lpstr>
      <vt:lpstr>Xamarin cont.</vt:lpstr>
      <vt:lpstr>Xamarin Pros</vt:lpstr>
      <vt:lpstr>Xamarin CONS</vt:lpstr>
      <vt:lpstr>PhoneGap</vt:lpstr>
      <vt:lpstr>PhoneGap cont.</vt:lpstr>
      <vt:lpstr>PhoneGap Pros</vt:lpstr>
      <vt:lpstr>PhoneGap CONS</vt:lpstr>
      <vt:lpstr>Appcelerator</vt:lpstr>
      <vt:lpstr>Appcelerator cont.</vt:lpstr>
      <vt:lpstr>Appcelerator Pros</vt:lpstr>
      <vt:lpstr>Appcelerator CONS</vt:lpstr>
      <vt:lpstr>SENCHA</vt:lpstr>
      <vt:lpstr>Sencha cont.</vt:lpstr>
      <vt:lpstr>Sencha Pros</vt:lpstr>
      <vt:lpstr>Sencha CONS</vt:lpstr>
      <vt:lpstr>Xamarin Weather app</vt:lpstr>
      <vt:lpstr>Conclusions</vt:lpstr>
      <vt:lpstr>Questions?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of Cross-Platform Mobile APP development</dc:title>
  <dc:creator>Esdras Lopez</dc:creator>
  <cp:lastModifiedBy>Esdras Lopez</cp:lastModifiedBy>
  <cp:revision>37</cp:revision>
  <dcterms:created xsi:type="dcterms:W3CDTF">2016-02-05T18:07:10Z</dcterms:created>
  <dcterms:modified xsi:type="dcterms:W3CDTF">2016-02-12T11:39:22Z</dcterms:modified>
</cp:coreProperties>
</file>